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15"/>
  </p:notesMasterIdLst>
  <p:sldIdLst>
    <p:sldId id="264" r:id="rId3"/>
    <p:sldId id="256" r:id="rId4"/>
    <p:sldId id="334" r:id="rId5"/>
    <p:sldId id="344" r:id="rId6"/>
    <p:sldId id="335" r:id="rId7"/>
    <p:sldId id="336" r:id="rId8"/>
    <p:sldId id="338" r:id="rId9"/>
    <p:sldId id="339" r:id="rId10"/>
    <p:sldId id="340" r:id="rId11"/>
    <p:sldId id="341" r:id="rId12"/>
    <p:sldId id="343" r:id="rId13"/>
    <p:sldId id="313" r:id="rId14"/>
  </p:sldIdLst>
  <p:sldSz cx="18288000" cy="10287000"/>
  <p:notesSz cx="6858000" cy="9144000"/>
  <p:embeddedFontLst>
    <p:embeddedFont>
      <p:font typeface="Proxima Nova Semibold" panose="020B0604020202020204" charset="0"/>
      <p:regular r:id="rId16"/>
      <p:bold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D077DF-1DED-48A3-A68B-BD23A432584A}">
  <a:tblStyle styleId="{20D077DF-1DED-48A3-A68B-BD23A432584A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03a51cc0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a03a51cc0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03a51cc0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a03a51cc0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34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03a51cc0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a03a51cc0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02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9f09c64a5c_1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9f09c64a5c_1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bg>
      <p:bgPr>
        <a:solidFill>
          <a:schemeClr val="lt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1" name="Google Shape;391;p2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bg>
      <p:bgPr>
        <a:solidFill>
          <a:schemeClr val="lt2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7" name="Google Shape;397;p2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03" name="Google Shape;403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7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09" name="Google Shape;409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0" name="Google Shape;410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кой">
  <p:cSld name="CUSTOM_3_1_1_2_2_2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9254356" y="3026991"/>
            <a:ext cx="8371500" cy="5060700"/>
          </a:xfrm>
          <a:prstGeom prst="roundRect">
            <a:avLst>
              <a:gd name="adj" fmla="val 4076"/>
            </a:avLst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7" name="Google Shape;417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551850" y="2952000"/>
            <a:ext cx="8592300" cy="5205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423" name="Google Shape;423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24" name="Google Shape;424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8"/>
          <p:cNvSpPr txBox="1"/>
          <p:nvPr/>
        </p:nvSpPr>
        <p:spPr>
          <a:xfrm>
            <a:off x="11103650" y="518940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пунктирную рамку)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bg>
      <p:bgPr>
        <a:solidFill>
          <a:schemeClr val="lt2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2" name="Google Shape;432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7" name="Google Shape;437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/>
          <p:nvPr/>
        </p:nvSpPr>
        <p:spPr>
          <a:xfrm>
            <a:off x="1135125" y="2302850"/>
            <a:ext cx="6016500" cy="6016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 txBox="1"/>
          <p:nvPr/>
        </p:nvSpPr>
        <p:spPr>
          <a:xfrm>
            <a:off x="1488544" y="5044975"/>
            <a:ext cx="53196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Semibold"/>
              <a:buNone/>
              <a:defRPr sz="3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bg>
      <p:bgPr>
        <a:solidFill>
          <a:schemeClr val="lt2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48" name="Google Shape;448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3" name="Google Shape;453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3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Font typeface="Proxima Nova Semibold"/>
              <a:buNone/>
              <a:defRPr sz="96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58" name="Google Shape;458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9" name="Google Shape;459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bg>
      <p:bgPr>
        <a:solidFill>
          <a:schemeClr val="l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/>
          <p:nvPr/>
        </p:nvSpPr>
        <p:spPr>
          <a:xfrm>
            <a:off x="1044475" y="1288900"/>
            <a:ext cx="5795700" cy="57957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 txBox="1"/>
          <p:nvPr/>
        </p:nvSpPr>
        <p:spPr>
          <a:xfrm>
            <a:off x="1631325" y="392395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1"/>
          <p:cNvSpPr txBox="1">
            <a:spLocks noGrp="1"/>
          </p:cNvSpPr>
          <p:nvPr>
            <p:ph type="subTitle" idx="1"/>
          </p:nvPr>
        </p:nvSpPr>
        <p:spPr>
          <a:xfrm>
            <a:off x="7697850" y="3956450"/>
            <a:ext cx="100383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7697850" y="1468800"/>
            <a:ext cx="100383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subTitle" idx="2"/>
          </p:nvPr>
        </p:nvSpPr>
        <p:spPr>
          <a:xfrm>
            <a:off x="8393025" y="59256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7606575" y="5292000"/>
            <a:ext cx="722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Аккаунты в соц.сетях</a:t>
            </a:r>
            <a:endParaRPr sz="24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7654890" y="6087600"/>
            <a:ext cx="499901" cy="499901"/>
            <a:chOff x="1190625" y="238125"/>
            <a:chExt cx="4905800" cy="4905800"/>
          </a:xfrm>
        </p:grpSpPr>
        <p:sp>
          <p:nvSpPr>
            <p:cNvPr id="472" name="Google Shape;472;p3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1"/>
          <p:cNvGrpSpPr/>
          <p:nvPr/>
        </p:nvGrpSpPr>
        <p:grpSpPr>
          <a:xfrm>
            <a:off x="7654612" y="6840000"/>
            <a:ext cx="500468" cy="500468"/>
            <a:chOff x="1190625" y="238125"/>
            <a:chExt cx="5186200" cy="5186200"/>
          </a:xfrm>
        </p:grpSpPr>
        <p:sp>
          <p:nvSpPr>
            <p:cNvPr id="475" name="Google Shape;475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7654911" y="7567794"/>
            <a:ext cx="500468" cy="500468"/>
            <a:chOff x="1190625" y="238125"/>
            <a:chExt cx="5186200" cy="5186200"/>
          </a:xfrm>
        </p:grpSpPr>
        <p:sp>
          <p:nvSpPr>
            <p:cNvPr id="478" name="Google Shape;478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7654911" y="8323200"/>
            <a:ext cx="500468" cy="500468"/>
            <a:chOff x="1190625" y="238125"/>
            <a:chExt cx="5186200" cy="5186200"/>
          </a:xfrm>
        </p:grpSpPr>
        <p:sp>
          <p:nvSpPr>
            <p:cNvPr id="481" name="Google Shape;481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84" name="Google Shape;484;p3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1"/>
          <p:cNvSpPr txBox="1">
            <a:spLocks noGrp="1"/>
          </p:cNvSpPr>
          <p:nvPr>
            <p:ph type="subTitle" idx="3"/>
          </p:nvPr>
        </p:nvSpPr>
        <p:spPr>
          <a:xfrm>
            <a:off x="8393025" y="66672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1"/>
          <p:cNvSpPr txBox="1">
            <a:spLocks noGrp="1"/>
          </p:cNvSpPr>
          <p:nvPr>
            <p:ph type="subTitle" idx="4"/>
          </p:nvPr>
        </p:nvSpPr>
        <p:spPr>
          <a:xfrm>
            <a:off x="8393025" y="7415694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1"/>
          <p:cNvSpPr txBox="1">
            <a:spLocks noGrp="1"/>
          </p:cNvSpPr>
          <p:nvPr>
            <p:ph type="subTitle" idx="5"/>
          </p:nvPr>
        </p:nvSpPr>
        <p:spPr>
          <a:xfrm>
            <a:off x="8393025" y="8163128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bg>
      <p:bgPr>
        <a:solidFill>
          <a:schemeClr val="lt2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/>
          <p:nvPr/>
        </p:nvSpPr>
        <p:spPr>
          <a:xfrm>
            <a:off x="566050" y="552662"/>
            <a:ext cx="4290900" cy="4290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1000530" y="2351146"/>
            <a:ext cx="3422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2"/>
          <p:cNvSpPr txBox="1">
            <a:spLocks noGrp="1"/>
          </p:cNvSpPr>
          <p:nvPr>
            <p:ph type="subTitle" idx="1"/>
          </p:nvPr>
        </p:nvSpPr>
        <p:spPr>
          <a:xfrm>
            <a:off x="6269100" y="3455450"/>
            <a:ext cx="100038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/>
          </p:nvPr>
        </p:nvSpPr>
        <p:spPr>
          <a:xfrm>
            <a:off x="6268650" y="980391"/>
            <a:ext cx="95970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32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98000" rIns="36000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7" name="Google Shape;497;p3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98" name="Google Shape;498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2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32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551700" y="8561925"/>
            <a:ext cx="28584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6269103" y="8402679"/>
            <a:ext cx="496958" cy="499901"/>
            <a:chOff x="1190625" y="238125"/>
            <a:chExt cx="4905800" cy="4905800"/>
          </a:xfrm>
        </p:grpSpPr>
        <p:sp>
          <p:nvSpPr>
            <p:cNvPr id="506" name="Google Shape;506;p32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6268789" y="9144186"/>
            <a:ext cx="497357" cy="500468"/>
            <a:chOff x="1190625" y="238125"/>
            <a:chExt cx="5186200" cy="5186200"/>
          </a:xfrm>
        </p:grpSpPr>
        <p:sp>
          <p:nvSpPr>
            <p:cNvPr id="509" name="Google Shape;509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2"/>
          <p:cNvGrpSpPr/>
          <p:nvPr/>
        </p:nvGrpSpPr>
        <p:grpSpPr>
          <a:xfrm>
            <a:off x="11974498" y="8402463"/>
            <a:ext cx="498394" cy="500468"/>
            <a:chOff x="1190625" y="238125"/>
            <a:chExt cx="5186200" cy="5186200"/>
          </a:xfrm>
        </p:grpSpPr>
        <p:sp>
          <p:nvSpPr>
            <p:cNvPr id="512" name="Google Shape;512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2"/>
          <p:cNvGrpSpPr/>
          <p:nvPr/>
        </p:nvGrpSpPr>
        <p:grpSpPr>
          <a:xfrm>
            <a:off x="11974498" y="9144254"/>
            <a:ext cx="498394" cy="500468"/>
            <a:chOff x="1190625" y="238125"/>
            <a:chExt cx="5186200" cy="5186200"/>
          </a:xfrm>
        </p:grpSpPr>
        <p:sp>
          <p:nvSpPr>
            <p:cNvPr id="515" name="Google Shape;515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32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bg>
      <p:bgPr>
        <a:solidFill>
          <a:schemeClr val="lt2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3" name="Google Shape;52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8" name="Google Shape;528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33" name="Google Shape;53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33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541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6305825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12015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541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6305825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12015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3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33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33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33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49" name="Google Shape;549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0" name="Google Shape;550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bg>
      <p:bgPr>
        <a:solidFill>
          <a:schemeClr val="lt2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7" name="Google Shape;55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2" name="Google Shape;562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7" name="Google Shape;56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34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72" name="Google Shape;572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3" name="Google Shape;573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3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34"/>
          <p:cNvSpPr/>
          <p:nvPr/>
        </p:nvSpPr>
        <p:spPr>
          <a:xfrm>
            <a:off x="547200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"/>
          <p:cNvSpPr/>
          <p:nvPr/>
        </p:nvSpPr>
        <p:spPr>
          <a:xfrm>
            <a:off x="6268638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12002275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4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bg>
      <p:bgPr>
        <a:solidFill>
          <a:schemeClr val="lt2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5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35"/>
          <p:cNvSpPr txBox="1">
            <a:spLocks noGrp="1"/>
          </p:cNvSpPr>
          <p:nvPr>
            <p:ph type="title"/>
          </p:nvPr>
        </p:nvSpPr>
        <p:spPr>
          <a:xfrm>
            <a:off x="4856925" y="5435566"/>
            <a:ext cx="8574000" cy="32184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3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35"/>
          <p:cNvSpPr txBox="1">
            <a:spLocks noGrp="1"/>
          </p:cNvSpPr>
          <p:nvPr>
            <p:ph type="subTitle" idx="2"/>
          </p:nvPr>
        </p:nvSpPr>
        <p:spPr>
          <a:xfrm>
            <a:off x="4856925" y="2217166"/>
            <a:ext cx="8574000" cy="3218400"/>
          </a:xfrm>
          <a:prstGeom prst="rect">
            <a:avLst/>
          </a:prstGeom>
        </p:spPr>
        <p:txBody>
          <a:bodyPr spcFirstLastPara="1" wrap="square" lIns="0" tIns="144000" rIns="91425" bIns="0" anchor="t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0"/>
              <a:buFont typeface="Proxima Nova Semibold"/>
              <a:buNone/>
              <a:defRPr sz="23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90" name="Google Shape;590;p3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91" name="Google Shape;591;p3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chemeClr val="lt2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14336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0" name="Google Shape;600;p3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01" name="Google Shape;601;p3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chemeClr val="lt2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37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08" name="Google Shape;608;p37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2"/>
          </p:nvPr>
        </p:nvSpPr>
        <p:spPr>
          <a:xfrm>
            <a:off x="7859300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3"/>
          </p:nvPr>
        </p:nvSpPr>
        <p:spPr>
          <a:xfrm>
            <a:off x="12074125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13" name="Google Shape;613;p3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14" name="Google Shape;614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11230863" y="8956775"/>
            <a:ext cx="684000" cy="6840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7"/>
          <p:cNvGrpSpPr/>
          <p:nvPr/>
        </p:nvGrpSpPr>
        <p:grpSpPr>
          <a:xfrm>
            <a:off x="11230921" y="8956178"/>
            <a:ext cx="683869" cy="683869"/>
            <a:chOff x="1190625" y="193738"/>
            <a:chExt cx="4905800" cy="4905800"/>
          </a:xfrm>
        </p:grpSpPr>
        <p:sp>
          <p:nvSpPr>
            <p:cNvPr id="621" name="Google Shape;621;p37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7"/>
          <p:cNvGrpSpPr/>
          <p:nvPr/>
        </p:nvGrpSpPr>
        <p:grpSpPr>
          <a:xfrm>
            <a:off x="7019517" y="8956750"/>
            <a:ext cx="684060" cy="684060"/>
            <a:chOff x="1190625" y="238125"/>
            <a:chExt cx="5186200" cy="5186200"/>
          </a:xfrm>
        </p:grpSpPr>
        <p:sp>
          <p:nvSpPr>
            <p:cNvPr id="624" name="Google Shape;624;p37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27" name="Google Shape;627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chemeClr val="lt2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33" name="Google Shape;633;p38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8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2"/>
          </p:nvPr>
        </p:nvSpPr>
        <p:spPr>
          <a:xfrm>
            <a:off x="1432406" y="5685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3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38" name="Google Shape;638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3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643" name="Google Shape;643;p38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44" name="Google Shape;644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551846" y="6939578"/>
            <a:ext cx="683869" cy="683869"/>
            <a:chOff x="1190625" y="193738"/>
            <a:chExt cx="4905800" cy="4905800"/>
          </a:xfrm>
        </p:grpSpPr>
        <p:sp>
          <p:nvSpPr>
            <p:cNvPr id="649" name="Google Shape;649;p38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51" name="Google Shape;651;p38"/>
          <p:cNvGrpSpPr/>
          <p:nvPr/>
        </p:nvGrpSpPr>
        <p:grpSpPr>
          <a:xfrm>
            <a:off x="551842" y="5738350"/>
            <a:ext cx="684060" cy="684060"/>
            <a:chOff x="7019517" y="8956750"/>
            <a:chExt cx="684060" cy="684060"/>
          </a:xfrm>
        </p:grpSpPr>
        <p:sp>
          <p:nvSpPr>
            <p:cNvPr id="652" name="Google Shape;652;p38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4" name="Google Shape;654;p38"/>
          <p:cNvSpPr txBox="1">
            <a:spLocks noGrp="1"/>
          </p:cNvSpPr>
          <p:nvPr>
            <p:ph type="subTitle" idx="3"/>
          </p:nvPr>
        </p:nvSpPr>
        <p:spPr>
          <a:xfrm>
            <a:off x="1432406" y="6921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chemeClr val="l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57" name="Google Shape;657;p3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9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9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9089997" y="7644591"/>
            <a:ext cx="2932500" cy="22983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39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chemeClr val="lt2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40"/>
          <p:cNvSpPr txBox="1">
            <a:spLocks noGrp="1"/>
          </p:cNvSpPr>
          <p:nvPr>
            <p:ph type="subTitle" idx="1"/>
          </p:nvPr>
        </p:nvSpPr>
        <p:spPr>
          <a:xfrm>
            <a:off x="9136434" y="6096918"/>
            <a:ext cx="2790000" cy="2186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70" name="Google Shape;670;p4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71" name="Google Shape;671;p4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4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chemeClr val="lt2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9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1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83" name="Google Shape;683;p4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41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chemeClr val="lt2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2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94" name="Google Shape;694;p4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95" name="Google Shape;695;p4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2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p4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chemeClr val="lt2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3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3"/>
          <p:cNvSpPr/>
          <p:nvPr/>
        </p:nvSpPr>
        <p:spPr>
          <a:xfrm>
            <a:off x="9143693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07" name="Google Shape;707;p4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chemeClr val="lt2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4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4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18" name="Google Shape;718;p4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19" name="Google Shape;719;p4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44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4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roxima Nova Semibold"/>
              <a:buNone/>
              <a:defRPr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chemeClr val="lt2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"/>
          <p:cNvSpPr/>
          <p:nvPr/>
        </p:nvSpPr>
        <p:spPr>
          <a:xfrm>
            <a:off x="9037655" y="623009"/>
            <a:ext cx="8413500" cy="841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9602760" y="1144088"/>
            <a:ext cx="8365800" cy="83655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29" name="Google Shape;729;p4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30" name="Google Shape;730;p4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45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85920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4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45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blue.lib.umich.edu/bitstream/handle/2027.42/29656/0000745.pdf?sequence=1" TargetMode="External"/><Relationship Id="rId7" Type="http://schemas.openxmlformats.org/officeDocument/2006/relationships/hyperlink" Target="https://smaes.archbudo.com/view/abstract/id/1075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nu.diva-portal.org/smash/get/diva2:1675938/FULLTEXT01.pdf" TargetMode="External"/><Relationship Id="rId5" Type="http://schemas.openxmlformats.org/officeDocument/2006/relationships/hyperlink" Target="https://www.researchgate.net/publication/323421462_The_efficiency_of_tactical_and_technical_actions_of_the_national_teams_of_Japan_and_Russia_at_the_World_Championships_in_Judo_2013_2014_and_2015" TargetMode="External"/><Relationship Id="rId4" Type="http://schemas.openxmlformats.org/officeDocument/2006/relationships/hyperlink" Target="https://www.researchgate.net/publication/351110989_Judo_Combat_Time-Motion_Analysis_And_Biomechanical_Approach?enrichId=rgreq-4f54c92760e5921b3beff9906ad3385a-XXX&amp;enrichSource=Y292ZXJQYWdlOzM1MTExMDk4OTtBUzoxMDE3MTk3NzU3NDcyNzcyQDE2MTk1MzAyNTI1MzA%3D&amp;el=1_x_3&amp;_esc=publicationCover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js.ub.uni-konstanz.de/cpa/article/view/1158" TargetMode="External"/><Relationship Id="rId3" Type="http://schemas.openxmlformats.org/officeDocument/2006/relationships/hyperlink" Target="https://google.github.io/mediapipe/" TargetMode="External"/><Relationship Id="rId7" Type="http://schemas.openxmlformats.org/officeDocument/2006/relationships/hyperlink" Target="http://viref.udea.edu.co/contenido/pdf/012_analisis_biomecanicos_uchi_mata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oreascience.or.kr/article/JAKO200220163389537.page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github.com/vn322/Sport-University/blob/main/ACADEM_pose.py" TargetMode="External"/><Relationship Id="rId10" Type="http://schemas.openxmlformats.org/officeDocument/2006/relationships/hyperlink" Target="https://github.com/vn322/Netology_DS_course/blob/main/%D0%91%D0%B8%D0%BE%D0%BC%D0%B5%D1%85%D0%B0%D0%BD%D0%B8%D1%87%D0%B5%D1%81%D0%BA%D0%B8%D0%B9_%D0%B0%D0%BD%D0%B0%D0%BB%D0%B8%D0%B7_%D0%B2%D1%8B%D0%BF%D0%BE%D0%BB%D0%BD%D0%B5%D0%BD%D0%B8%D1%8F_%D0%BF%D1%80%D0%B8%D1%91%D0%BC%D0%B0_%D0%A3%D1%87%D0%B8_%D0%9C%D0%B0%D1%82%D0%B0_%D0%B2_%D0%B4%D0%B7%D1%8E%D0%B4%D0%BE.ipynb" TargetMode="External"/><Relationship Id="rId4" Type="http://schemas.openxmlformats.org/officeDocument/2006/relationships/hyperlink" Target="https://colab.research.google.com/drive/16UOYQ9hPM6L5tkq7oQBl1ULJ8xuK5Lae?usp=sharing" TargetMode="External"/><Relationship Id="rId9" Type="http://schemas.openxmlformats.org/officeDocument/2006/relationships/hyperlink" Target=".%20https:/ojs.ub.uni-konstanz.de/cpa/article/view/180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4"/>
          <p:cNvSpPr txBox="1"/>
          <p:nvPr/>
        </p:nvSpPr>
        <p:spPr>
          <a:xfrm>
            <a:off x="551849" y="489600"/>
            <a:ext cx="8914879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7200" b="1" dirty="0" smtClean="0">
                <a:latin typeface="Proxima Nova"/>
                <a:ea typeface="Proxima Nova"/>
                <a:cs typeface="Proxima Nova"/>
                <a:sym typeface="Proxima Nova"/>
              </a:rPr>
              <a:t>Биомеханический </a:t>
            </a:r>
            <a:r>
              <a:rPr lang="ru-RU" sz="7200" b="1" dirty="0">
                <a:latin typeface="Proxima Nova"/>
                <a:ea typeface="Proxima Nova"/>
                <a:cs typeface="Proxima Nova"/>
                <a:sym typeface="Proxima Nova"/>
              </a:rPr>
              <a:t>анализ выполнения приёма Учи Мата в </a:t>
            </a:r>
            <a:r>
              <a:rPr lang="ru-RU" sz="7200" b="1" dirty="0" smtClean="0">
                <a:latin typeface="Proxima Nova"/>
                <a:ea typeface="Proxima Nova"/>
                <a:cs typeface="Proxima Nova"/>
                <a:sym typeface="Proxima Nova"/>
              </a:rPr>
              <a:t>дзюдо</a:t>
            </a:r>
            <a:endParaRPr sz="2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551849" y="8640953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Алексей Ермаков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DSU-13</a:t>
            </a:r>
            <a:endParaRPr lang="ru-RU" sz="24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chemeClr val="dk1"/>
              </a:buClr>
              <a:buSzPts val="1100"/>
            </a:pPr>
            <a:endParaRPr lang="ru-RU" sz="24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</a:t>
            </a:r>
            <a:r>
              <a:rPr lang="ru-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ентор </a:t>
            </a:r>
            <a:endParaRPr lang="ru-RU" sz="24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sz="24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Даниил </a:t>
            </a:r>
            <a:r>
              <a:rPr lang="ru-RU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Корогодский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p54"/>
          <p:cNvSpPr/>
          <p:nvPr/>
        </p:nvSpPr>
        <p:spPr>
          <a:xfrm>
            <a:off x="9466728" y="725753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728" y="617112"/>
            <a:ext cx="8408700" cy="8625681"/>
          </a:xfrm>
          <a:prstGeom prst="rect">
            <a:avLst/>
          </a:prstGeom>
          <a:effectLst>
            <a:softEdge rad="5461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50" y="1941342"/>
            <a:ext cx="6532319" cy="4158737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551849" y="6251979"/>
            <a:ext cx="15977689" cy="3363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Proxima Nova"/>
                <a:ea typeface="Proxima Nova"/>
                <a:cs typeface="Proxima Nova"/>
              </a:rPr>
              <a:t>Рис.6 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– Линия полиномиальной регрессии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после сглаживания</a:t>
            </a:r>
          </a:p>
          <a:p>
            <a:pPr indent="540385" algn="just">
              <a:lnSpc>
                <a:spcPct val="107000"/>
              </a:lnSpc>
              <a:spcAft>
                <a:spcPts val="800"/>
              </a:spcAft>
            </a:pPr>
            <a:endParaRPr lang="ru-RU" sz="1800" dirty="0" smtClean="0">
              <a:latin typeface="Proxima Nova"/>
              <a:ea typeface="Proxima Nova"/>
              <a:cs typeface="Proxima Nova"/>
            </a:endParaRPr>
          </a:p>
          <a:p>
            <a:pPr indent="540385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 smtClean="0">
                <a:latin typeface="Proxima Nova"/>
                <a:ea typeface="Proxima Nova"/>
                <a:cs typeface="Proxima Nova"/>
              </a:rPr>
              <a:t>В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результате была получена модель, которая показала искомое соотношение амплитуды наклона туловища от маха атакующей ноги. В результате оценки продуктивности модели были получены следующие целевые метрики </a:t>
            </a:r>
            <a:r>
              <a:rPr lang="ru-RU" sz="1800" b="1" dirty="0" smtClean="0">
                <a:latin typeface="Proxima Nova"/>
                <a:ea typeface="Proxima Nova"/>
                <a:cs typeface="Proxima Nova"/>
              </a:rPr>
              <a:t>R2 </a:t>
            </a:r>
            <a:r>
              <a:rPr lang="ru-RU" sz="1800" b="1" dirty="0">
                <a:latin typeface="Proxima Nova"/>
                <a:ea typeface="Proxima Nova"/>
                <a:cs typeface="Proxima Nova"/>
              </a:rPr>
              <a:t>= 0,91, RMSE = 5,68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, что является достаточным для целей спортивной подготовки. Квадратичная зависимость является показателем того, что согласно вычисленной производной скорость движения атакующей ноги примерно в два раза превышает наклон туловища в начале движения, в тоже время амплитуда движения туловища больше. Это позволяет применять полученные результаты к тренировке спортсменов, не проводя дополнительных измерений их индивидуальных характеристик за исключением значительно отличающихся от нормальной длины ног или длины туловища.</a:t>
            </a:r>
          </a:p>
          <a:p>
            <a:pPr indent="540385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Proxima Nova"/>
                <a:ea typeface="Proxima Nova"/>
                <a:cs typeface="Proxima Nova"/>
              </a:rPr>
              <a:t>По результатам работы был получен патент на программу оценки углов, опубликована статья и результаты внедрены в работу Российского университета спорта.</a:t>
            </a:r>
            <a:endParaRPr lang="ru-RU" sz="1800" dirty="0">
              <a:latin typeface="Proxima Nova"/>
              <a:ea typeface="Proxima Nova"/>
              <a:cs typeface="Proxima Nova"/>
            </a:endParaRPr>
          </a:p>
        </p:txBody>
      </p:sp>
      <p:sp>
        <p:nvSpPr>
          <p:cNvPr id="4" name="Google Shape;742;p46"/>
          <p:cNvSpPr txBox="1"/>
          <p:nvPr/>
        </p:nvSpPr>
        <p:spPr>
          <a:xfrm>
            <a:off x="551850" y="489600"/>
            <a:ext cx="7146900" cy="7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5</a:t>
            </a:r>
            <a:r>
              <a:rPr lang="ru-RU" sz="56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.	Результаты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300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51849" y="4033214"/>
            <a:ext cx="15977689" cy="306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Proxima Nova"/>
                <a:ea typeface="Proxima Nova"/>
                <a:cs typeface="Proxima Nova"/>
              </a:rPr>
              <a:t>•	Наклон туловища и мах атакующей ноги вносят различный и несравнимый вклад в успешное выполнение броска Учи-мата в дзюдо и однозначно отнести его к броскам выполняемым в основном ногами и туловищем возможно только при определении приоритета в оценке быстроты или амплитуды, силы.</a:t>
            </a:r>
          </a:p>
          <a:p>
            <a:pPr indent="54038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Proxima Nova"/>
                <a:ea typeface="Proxima Nova"/>
                <a:cs typeface="Proxima Nova"/>
              </a:rPr>
              <a:t>•	Соотношение амплитуд наклона и маха ногой при выполнении Учи-мата может быть описано полиномом второй степени</a:t>
            </a:r>
          </a:p>
          <a:p>
            <a:pPr indent="54038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Proxima Nova"/>
                <a:ea typeface="Proxima Nova"/>
                <a:cs typeface="Proxima Nova"/>
              </a:rPr>
              <a:t>•	При подборе упражнений необходимо соблюдать направленность тренировки мышц туловища на достижение силы и гибкости, а мышц ног на достижение быстроты причём нога должна двигаться в два раза быстрее туловища.</a:t>
            </a:r>
          </a:p>
          <a:p>
            <a:pPr indent="540385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Proxima Nova"/>
                <a:ea typeface="Proxima Nova"/>
                <a:cs typeface="Proxima Nova"/>
              </a:rPr>
              <a:t>Дальнейшее улучшение может заключаться в добавлении оценки поворота плеч относительно таза, так называемый X-</a:t>
            </a:r>
            <a:r>
              <a:rPr lang="ru-RU" sz="1800" dirty="0" err="1">
                <a:latin typeface="Proxima Nova"/>
                <a:ea typeface="Proxima Nova"/>
                <a:cs typeface="Proxima Nova"/>
              </a:rPr>
              <a:t>factor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. Это вращательное движение может иметь значительный вклад в эффективность броска, но на текущий момент времени оно исследуется в других видах спорта</a:t>
            </a:r>
            <a:endParaRPr lang="ru-RU" sz="1800" dirty="0">
              <a:latin typeface="Proxima Nova"/>
              <a:ea typeface="Proxima Nova"/>
              <a:cs typeface="Proxima Nova"/>
            </a:endParaRPr>
          </a:p>
        </p:txBody>
      </p:sp>
      <p:sp>
        <p:nvSpPr>
          <p:cNvPr id="4" name="Google Shape;742;p46"/>
          <p:cNvSpPr txBox="1"/>
          <p:nvPr/>
        </p:nvSpPr>
        <p:spPr>
          <a:xfrm>
            <a:off x="551849" y="529941"/>
            <a:ext cx="11066410" cy="7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6.	Выводы и заключение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815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103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39" name="Google Shape;1639;p103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3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1" name="Google Shape;1641;p103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Спасибо за внимание!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 dirty="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47" name="Google Shape;1647;p103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Алексей Ермаков</a:t>
            </a:r>
            <a:endParaRPr sz="24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48" name="Google Shape;1648;p103"/>
          <p:cNvGrpSpPr/>
          <p:nvPr/>
        </p:nvGrpSpPr>
        <p:grpSpPr>
          <a:xfrm>
            <a:off x="551950" y="6420543"/>
            <a:ext cx="4301125" cy="745215"/>
            <a:chOff x="551950" y="5677343"/>
            <a:chExt cx="4301125" cy="745215"/>
          </a:xfrm>
        </p:grpSpPr>
        <p:sp>
          <p:nvSpPr>
            <p:cNvPr id="1649" name="Google Shape;1649;p103"/>
            <p:cNvSpPr txBox="1"/>
            <p:nvPr/>
          </p:nvSpPr>
          <p:spPr>
            <a:xfrm>
              <a:off x="1297175" y="5680800"/>
              <a:ext cx="35559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9999" lvl="0"/>
              <a:r>
                <a:rPr lang="en-US" dirty="0"/>
                <a:t>bigbr@mail.ru</a:t>
              </a:r>
              <a:endParaRPr sz="800" dirty="0"/>
            </a:p>
          </p:txBody>
        </p:sp>
        <p:grpSp>
          <p:nvGrpSpPr>
            <p:cNvPr id="1650" name="Google Shape;1650;p103"/>
            <p:cNvGrpSpPr/>
            <p:nvPr/>
          </p:nvGrpSpPr>
          <p:grpSpPr>
            <a:xfrm>
              <a:off x="551950" y="5677343"/>
              <a:ext cx="745215" cy="745215"/>
              <a:chOff x="7019517" y="8956750"/>
              <a:chExt cx="684060" cy="684060"/>
            </a:xfrm>
          </p:grpSpPr>
          <p:sp>
            <p:nvSpPr>
              <p:cNvPr id="1651" name="Google Shape;1651;p103"/>
              <p:cNvSpPr/>
              <p:nvPr/>
            </p:nvSpPr>
            <p:spPr>
              <a:xfrm>
                <a:off x="7019517" y="8956750"/>
                <a:ext cx="684060" cy="684060"/>
              </a:xfrm>
              <a:custGeom>
                <a:avLst/>
                <a:gdLst/>
                <a:ahLst/>
                <a:cxnLst/>
                <a:rect l="l" t="t" r="r" b="b"/>
                <a:pathLst>
                  <a:path w="207448" h="207448" extrusionOk="0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652" name="Google Shape;1652;p103"/>
              <p:cNvSpPr/>
              <p:nvPr/>
            </p:nvSpPr>
            <p:spPr>
              <a:xfrm>
                <a:off x="7226735" y="9163968"/>
                <a:ext cx="281946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85503" h="87138" extrusionOk="0">
                    <a:moveTo>
                      <a:pt x="50928" y="25698"/>
                    </a:moveTo>
                    <a:lnTo>
                      <a:pt x="50694" y="27567"/>
                    </a:lnTo>
                    <a:cubicBezTo>
                      <a:pt x="48125" y="25464"/>
                      <a:pt x="45088" y="24530"/>
                      <a:pt x="41350" y="24530"/>
                    </a:cubicBezTo>
                    <a:cubicBezTo>
                      <a:pt x="31772" y="24530"/>
                      <a:pt x="23362" y="32473"/>
                      <a:pt x="22194" y="42284"/>
                    </a:cubicBezTo>
                    <a:cubicBezTo>
                      <a:pt x="21026" y="52330"/>
                      <a:pt x="27333" y="61207"/>
                      <a:pt x="38079" y="61207"/>
                    </a:cubicBezTo>
                    <a:cubicBezTo>
                      <a:pt x="42752" y="61207"/>
                      <a:pt x="47190" y="59104"/>
                      <a:pt x="50227" y="56535"/>
                    </a:cubicBezTo>
                    <a:cubicBezTo>
                      <a:pt x="52330" y="60039"/>
                      <a:pt x="56535" y="64010"/>
                      <a:pt x="63543" y="64010"/>
                    </a:cubicBezTo>
                    <a:cubicBezTo>
                      <a:pt x="76859" y="64010"/>
                      <a:pt x="85503" y="53264"/>
                      <a:pt x="85503" y="39948"/>
                    </a:cubicBezTo>
                    <a:cubicBezTo>
                      <a:pt x="85503" y="17989"/>
                      <a:pt x="66346" y="1"/>
                      <a:pt x="43452" y="1"/>
                    </a:cubicBezTo>
                    <a:cubicBezTo>
                      <a:pt x="18690" y="1"/>
                      <a:pt x="1" y="19390"/>
                      <a:pt x="1" y="43452"/>
                    </a:cubicBezTo>
                    <a:cubicBezTo>
                      <a:pt x="1" y="67515"/>
                      <a:pt x="18690" y="86437"/>
                      <a:pt x="42752" y="86904"/>
                    </a:cubicBezTo>
                    <a:cubicBezTo>
                      <a:pt x="49293" y="87138"/>
                      <a:pt x="57703" y="85269"/>
                      <a:pt x="62375" y="82232"/>
                    </a:cubicBezTo>
                    <a:lnTo>
                      <a:pt x="63543" y="81765"/>
                    </a:lnTo>
                    <a:lnTo>
                      <a:pt x="58170" y="71019"/>
                    </a:lnTo>
                    <a:lnTo>
                      <a:pt x="57002" y="71720"/>
                    </a:lnTo>
                    <a:cubicBezTo>
                      <a:pt x="53731" y="73355"/>
                      <a:pt x="48826" y="74523"/>
                      <a:pt x="42752" y="74523"/>
                    </a:cubicBezTo>
                    <a:cubicBezTo>
                      <a:pt x="25698" y="74523"/>
                      <a:pt x="12382" y="60740"/>
                      <a:pt x="12382" y="43452"/>
                    </a:cubicBezTo>
                    <a:cubicBezTo>
                      <a:pt x="12382" y="26399"/>
                      <a:pt x="25698" y="12382"/>
                      <a:pt x="43452" y="12382"/>
                    </a:cubicBezTo>
                    <a:cubicBezTo>
                      <a:pt x="60039" y="12382"/>
                      <a:pt x="73121" y="24530"/>
                      <a:pt x="73121" y="39948"/>
                    </a:cubicBezTo>
                    <a:cubicBezTo>
                      <a:pt x="73121" y="44854"/>
                      <a:pt x="71720" y="47657"/>
                      <a:pt x="69851" y="49293"/>
                    </a:cubicBezTo>
                    <a:cubicBezTo>
                      <a:pt x="68215" y="50928"/>
                      <a:pt x="66113" y="51629"/>
                      <a:pt x="64711" y="51629"/>
                    </a:cubicBezTo>
                    <a:cubicBezTo>
                      <a:pt x="63076" y="51629"/>
                      <a:pt x="61674" y="50928"/>
                      <a:pt x="60973" y="50227"/>
                    </a:cubicBezTo>
                    <a:cubicBezTo>
                      <a:pt x="60273" y="49293"/>
                      <a:pt x="59805" y="48125"/>
                      <a:pt x="60039" y="46256"/>
                    </a:cubicBezTo>
                    <a:lnTo>
                      <a:pt x="62609" y="25698"/>
                    </a:lnTo>
                    <a:close/>
                    <a:moveTo>
                      <a:pt x="40416" y="50227"/>
                    </a:moveTo>
                    <a:cubicBezTo>
                      <a:pt x="44621" y="50227"/>
                      <a:pt x="47658" y="46957"/>
                      <a:pt x="48358" y="42752"/>
                    </a:cubicBezTo>
                    <a:cubicBezTo>
                      <a:pt x="48826" y="38780"/>
                      <a:pt x="46256" y="35510"/>
                      <a:pt x="42518" y="35510"/>
                    </a:cubicBezTo>
                    <a:cubicBezTo>
                      <a:pt x="38079" y="35510"/>
                      <a:pt x="34809" y="39014"/>
                      <a:pt x="34342" y="42985"/>
                    </a:cubicBezTo>
                    <a:lnTo>
                      <a:pt x="34342" y="42985"/>
                    </a:lnTo>
                    <a:lnTo>
                      <a:pt x="34342" y="43219"/>
                    </a:lnTo>
                    <a:cubicBezTo>
                      <a:pt x="33874" y="46957"/>
                      <a:pt x="36444" y="50227"/>
                      <a:pt x="40416" y="502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653" name="Google Shape;1653;p103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54" name="Google Shape;1654;p10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"/>
          <p:cNvSpPr txBox="1"/>
          <p:nvPr/>
        </p:nvSpPr>
        <p:spPr>
          <a:xfrm>
            <a:off x="551850" y="1548748"/>
            <a:ext cx="15235518" cy="45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1" dirty="0">
                <a:latin typeface="Proxima Nova"/>
                <a:ea typeface="Proxima Nova"/>
                <a:cs typeface="Proxima Nova"/>
              </a:rPr>
              <a:t>Целью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исследования является создание модели движений в тазобедренных суставах при выполнения броска Учи Мата в дзюдо для совершенствования спортивной подготовки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.</a:t>
            </a:r>
          </a:p>
          <a:p>
            <a:endParaRPr lang="ru-RU" sz="1800" dirty="0">
              <a:latin typeface="Proxima Nova"/>
              <a:ea typeface="Proxima Nova"/>
              <a:cs typeface="Proxima Nova"/>
            </a:endParaRPr>
          </a:p>
          <a:p>
            <a:r>
              <a:rPr lang="ru-RU" sz="1800" b="1" dirty="0">
                <a:latin typeface="Proxima Nova"/>
                <a:ea typeface="Proxima Nova"/>
                <a:cs typeface="Proxima Nova"/>
              </a:rPr>
              <a:t>Задачи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:</a:t>
            </a:r>
          </a:p>
          <a:p>
            <a:pPr lvl="0"/>
            <a:r>
              <a:rPr lang="ru-RU" sz="1800" dirty="0">
                <a:latin typeface="Proxima Nova"/>
                <a:ea typeface="Proxima Nova"/>
                <a:cs typeface="Proxima Nova"/>
              </a:rPr>
              <a:t>Создать программу, оценивающую углы сгиба в основных суставах человека и возвращающей датасет в пригодном для анализа виде.</a:t>
            </a:r>
          </a:p>
          <a:p>
            <a:pPr lvl="0"/>
            <a:r>
              <a:rPr lang="ru-RU" sz="1800" dirty="0">
                <a:latin typeface="Proxima Nova"/>
                <a:ea typeface="Proxima Nova"/>
                <a:cs typeface="Proxima Nova"/>
              </a:rPr>
              <a:t>Произвести анализ аналогичных решений по теме исследования</a:t>
            </a:r>
          </a:p>
          <a:p>
            <a:pPr lvl="0"/>
            <a:r>
              <a:rPr lang="ru-RU" sz="1800" dirty="0">
                <a:latin typeface="Proxima Nova"/>
                <a:ea typeface="Proxima Nova"/>
                <a:cs typeface="Proxima Nova"/>
              </a:rPr>
              <a:t>Осуществить предварительный анализ полученных данных</a:t>
            </a:r>
          </a:p>
          <a:p>
            <a:pPr lvl="0"/>
            <a:r>
              <a:rPr lang="ru-RU" sz="1800" dirty="0">
                <a:latin typeface="Proxima Nova"/>
                <a:ea typeface="Proxima Nova"/>
                <a:cs typeface="Proxima Nova"/>
              </a:rPr>
              <a:t>Разработать модель и внедрить её в спортивную практику</a:t>
            </a:r>
          </a:p>
          <a:p>
            <a:endParaRPr lang="ru-RU" sz="1800" dirty="0">
              <a:latin typeface="Proxima Nova"/>
              <a:ea typeface="Proxima Nova"/>
              <a:cs typeface="Proxima Nova"/>
            </a:endParaRPr>
          </a:p>
          <a:p>
            <a:r>
              <a:rPr lang="ru-RU" sz="1800" b="1" dirty="0">
                <a:latin typeface="Proxima Nova"/>
                <a:ea typeface="Proxima Nova"/>
                <a:cs typeface="Proxima Nova"/>
              </a:rPr>
              <a:t>Актуальность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. Для совершенствования бросков в дзюдо используется метод биомеханического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моделирования</a:t>
            </a:r>
            <a:r>
              <a:rPr lang="en-US" sz="1800" dirty="0">
                <a:latin typeface="Proxima Nova"/>
                <a:ea typeface="Proxima Nova"/>
                <a:cs typeface="Proxima Nova"/>
              </a:rPr>
              <a:t> [1,2]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.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Бросок Учи-мата принадлежит группе популярных и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результативных</a:t>
            </a:r>
            <a:r>
              <a:rPr lang="en-US" sz="1800" dirty="0">
                <a:latin typeface="Proxima Nova"/>
                <a:ea typeface="Proxima Nova"/>
                <a:cs typeface="Proxima Nova"/>
              </a:rPr>
              <a:t> </a:t>
            </a:r>
            <a:r>
              <a:rPr lang="en-US" sz="1800" dirty="0">
                <a:latin typeface="Proxima Nova"/>
                <a:ea typeface="Proxima Nova"/>
                <a:cs typeface="Proxima Nova"/>
              </a:rPr>
              <a:t>[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3,4,5</a:t>
            </a:r>
            <a:r>
              <a:rPr lang="en-US" sz="1800" dirty="0">
                <a:latin typeface="Proxima Nova"/>
                <a:ea typeface="Proxima Nova"/>
                <a:cs typeface="Proxima Nova"/>
              </a:rPr>
              <a:t>]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.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Он относится к группе бросков, выполняемых преимущественно ногами (</a:t>
            </a:r>
            <a:r>
              <a:rPr lang="en-US" sz="1800" dirty="0" err="1">
                <a:latin typeface="Proxima Nova"/>
                <a:ea typeface="Proxima Nova"/>
                <a:cs typeface="Proxima Nova"/>
              </a:rPr>
              <a:t>内股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, «бросок воздействием на внутреннюю поверхность бедра»). Соответственно для тренировки используются в основном упражнения, направленные на развитие атакующего движения ногой.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При этом существуют мнения, что основной вклад в это движение вносит не нога, а движение 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туловища 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[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6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]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 .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Это противоречие, не позволяющее однозначно создать эффективную тренировочную программу и обусловило актуальность нашей работы.</a:t>
            </a:r>
          </a:p>
          <a:p>
            <a:r>
              <a:rPr lang="ru-RU" sz="1800" dirty="0">
                <a:latin typeface="Proxima Nova"/>
                <a:ea typeface="Proxima Nova"/>
                <a:cs typeface="Proxima Nova"/>
              </a:rPr>
              <a:t>В качестве метрик качества модели выбраны R2, </a:t>
            </a:r>
            <a:r>
              <a:rPr lang="en-US" sz="1800" dirty="0">
                <a:latin typeface="Proxima Nova"/>
                <a:ea typeface="Proxima Nova"/>
                <a:cs typeface="Proxima Nova"/>
              </a:rPr>
              <a:t>RMSE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и оценка экспертами из области единоборств.</a:t>
            </a:r>
          </a:p>
          <a:p>
            <a:r>
              <a:rPr lang="en-US" dirty="0" smtClean="0"/>
              <a:t>. </a:t>
            </a:r>
            <a:endParaRPr lang="ru-RU" dirty="0"/>
          </a:p>
        </p:txBody>
      </p:sp>
      <p:sp>
        <p:nvSpPr>
          <p:cNvPr id="742" name="Google Shape;742;p46"/>
          <p:cNvSpPr txBox="1"/>
          <p:nvPr/>
        </p:nvSpPr>
        <p:spPr>
          <a:xfrm>
            <a:off x="551850" y="489600"/>
            <a:ext cx="7146900" cy="7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1. Постановка задачи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44" name="Google Shape;744;p46"/>
          <p:cNvGrpSpPr/>
          <p:nvPr/>
        </p:nvGrpSpPr>
        <p:grpSpPr>
          <a:xfrm>
            <a:off x="16878320" y="1044238"/>
            <a:ext cx="504510" cy="504510"/>
            <a:chOff x="5372100" y="3505200"/>
            <a:chExt cx="666900" cy="666900"/>
          </a:xfrm>
        </p:grpSpPr>
        <p:sp>
          <p:nvSpPr>
            <p:cNvPr id="745" name="Google Shape;745;p4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6"/>
            <p:cNvSpPr txBox="1"/>
            <p:nvPr/>
          </p:nvSpPr>
          <p:spPr>
            <a:xfrm>
              <a:off x="5440737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747" name="Google Shape;747;p46"/>
          <p:cNvSpPr txBox="1"/>
          <p:nvPr/>
        </p:nvSpPr>
        <p:spPr>
          <a:xfrm>
            <a:off x="551850" y="7482070"/>
            <a:ext cx="16940788" cy="310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3"/>
              </a:rPr>
              <a:t>Andres Robert, Don Chaffing Validation of a biodynamic model of pushing and pulling J. Biomechanics (1991) Vol. 24, No. 11.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3"/>
              </a:rPr>
              <a:t>pp. </a:t>
            </a:r>
            <a:r>
              <a:rPr lang="en-US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3"/>
              </a:rPr>
              <a:t>1033-1045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4"/>
              </a:rPr>
              <a:t>Judo Combat: Time-Motion Analysis And Biomechanical </a:t>
            </a:r>
            <a:r>
              <a:rPr lang="en-US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4"/>
              </a:rPr>
              <a:t>Approach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5"/>
              </a:rPr>
              <a:t>Marek A.,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5"/>
              </a:rPr>
              <a:t>Sterkowicz-Przybycień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5"/>
              </a:rPr>
              <a:t> K. The efficiency of tactical and technical actions of the national teams of Japan and Russia at the World Championships in Judo (2013, 2014 and 2015) //Biomedical Human Kinetics. – 2018. – Т. 10. – №. 1. – С.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5"/>
              </a:rPr>
              <a:t>45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</a:rPr>
              <a:t>. </a:t>
            </a:r>
            <a:r>
              <a:rPr lang="en-US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</a:rPr>
              <a:t>DOI:10.1515/bhk-2018-0008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Gourlay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Uvesten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 F. TEKNISK KARTLÄGGNING AV JUDO: EN ANALYS AV DAMJUNIORERS JUDO: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дис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.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– Linnaeus University, </a:t>
            </a:r>
            <a:r>
              <a:rPr lang="en-US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2022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Adam M. A profile of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Paweł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Nastula’s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individual technical-tactical preparation //Archives of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Budo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Science of Martial Arts and Extreme Sports. – 2013. – </a:t>
            </a:r>
            <a:r>
              <a:rPr lang="ru-RU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Т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. 9. – </a:t>
            </a:r>
            <a:r>
              <a:rPr lang="ru-RU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С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.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69-75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</a:rPr>
              <a:t> </a:t>
            </a:r>
            <a:endParaRPr lang="ru-RU" dirty="0" smtClean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</a:rPr>
              <a:t>Kudo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</a:rPr>
              <a:t>K.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</a:rPr>
              <a:t>Judo in Action - Throwing Technique. – Japan Publications Trading Company, 1967.- 128 p. ISBN 10: 0870400746 ISBN 13: 9780870400742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"/>
          <p:cNvSpPr txBox="1"/>
          <p:nvPr/>
        </p:nvSpPr>
        <p:spPr>
          <a:xfrm>
            <a:off x="551849" y="1548748"/>
            <a:ext cx="9977197" cy="505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1" dirty="0">
                <a:latin typeface="Proxima Nova"/>
                <a:ea typeface="Proxima Nova"/>
                <a:cs typeface="Proxima Nova"/>
              </a:rPr>
              <a:t>Аналогичные решения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для оценки позы человека с помощью компьютерного зрения были реализованы </a:t>
            </a:r>
            <a:r>
              <a:rPr lang="ru-RU" sz="1800" dirty="0" err="1" smtClean="0">
                <a:latin typeface="Proxima Nova"/>
                <a:ea typeface="Proxima Nova"/>
                <a:cs typeface="Proxima Nova"/>
              </a:rPr>
              <a:t>MediaPipe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 </a:t>
            </a:r>
            <a:r>
              <a:rPr lang="en-US" sz="1800" dirty="0">
                <a:latin typeface="Proxima Nova"/>
                <a:ea typeface="Proxima Nova"/>
                <a:cs typeface="Proxima Nova"/>
              </a:rPr>
              <a:t>[1,2]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,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для нашей работы мы использовали эту библиотеку как основу для определения координат точек на теле человека, затем методами аналитической геометрии и линейной алгебры получили величины интересующих нас углов, дополнительно добавив проверку на качество и устранив некачественные фреймы на стадии обработки для получения уже очищенных данных. Дополнительно было добавлено формирование датасета с интересующими нас 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углами 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[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3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]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.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Решения по биомеханическому исследованию броска на основе измерения углов были посвящены сохранению собственной устойчивости и нарушению равновесия 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соперника 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[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4,5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]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,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а так же времени фаз броска и угла сгиба в колене и бедре атакующей 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ноги 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[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6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]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,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чаще всего исследователи ограничивались просто оценкой соотношения времени фаз броска и положения центра тяжести для оценки 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устойчивости 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[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7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]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.</a:t>
            </a:r>
            <a:endParaRPr lang="ru-RU" sz="1800" dirty="0">
              <a:latin typeface="Proxima Nova"/>
              <a:ea typeface="Proxima Nova"/>
              <a:cs typeface="Proxima Nova"/>
            </a:endParaRPr>
          </a:p>
          <a:p>
            <a:r>
              <a:rPr lang="ru-RU" sz="1800" dirty="0">
                <a:latin typeface="Proxima Nova"/>
                <a:ea typeface="Proxima Nova"/>
                <a:cs typeface="Proxima Nova"/>
              </a:rPr>
              <a:t>Полученный с помощью программы набор данных 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содержал 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[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8</a:t>
            </a:r>
            <a:r>
              <a:rPr lang="en-US" sz="1800" dirty="0" smtClean="0">
                <a:latin typeface="Proxima Nova"/>
                <a:ea typeface="Proxima Nova"/>
                <a:cs typeface="Proxima Nova"/>
              </a:rPr>
              <a:t>]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значения углов за 1039 временных промежутков, все данные были значимыми и пропуски были отсеяны на этапе получения данных. Для анализа был сформирован выборочный датасет содержащий только угол между туловищем и левым бедром (показатель наклона, вклада туловища в исполнение броска) и между туловищем и правым бедром (показатель активности атакующей ноги</a:t>
            </a:r>
            <a:r>
              <a:rPr lang="ru-RU" sz="1800" dirty="0" smtClean="0">
                <a:latin typeface="Proxima Nova"/>
                <a:ea typeface="Proxima Nova"/>
                <a:cs typeface="Proxima Nova"/>
              </a:rPr>
              <a:t>). </a:t>
            </a:r>
            <a:endParaRPr lang="ru-RU" sz="1800" dirty="0">
              <a:latin typeface="Proxima Nova"/>
              <a:ea typeface="Proxima Nova"/>
              <a:cs typeface="Proxima Nova"/>
            </a:endParaRPr>
          </a:p>
          <a:p>
            <a:endParaRPr lang="ru-RU" sz="1800" dirty="0">
              <a:latin typeface="Proxima Nova"/>
              <a:ea typeface="Proxima Nova"/>
              <a:cs typeface="Proxima Nova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551850" y="489600"/>
            <a:ext cx="7146900" cy="7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2. Анализ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44" name="Google Shape;744;p46"/>
          <p:cNvGrpSpPr/>
          <p:nvPr/>
        </p:nvGrpSpPr>
        <p:grpSpPr>
          <a:xfrm>
            <a:off x="16878320" y="1044238"/>
            <a:ext cx="504510" cy="504510"/>
            <a:chOff x="5372100" y="3505200"/>
            <a:chExt cx="666900" cy="666900"/>
          </a:xfrm>
        </p:grpSpPr>
        <p:sp>
          <p:nvSpPr>
            <p:cNvPr id="745" name="Google Shape;745;p4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6"/>
            <p:cNvSpPr txBox="1"/>
            <p:nvPr/>
          </p:nvSpPr>
          <p:spPr>
            <a:xfrm>
              <a:off x="5440737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747" name="Google Shape;747;p46"/>
          <p:cNvSpPr txBox="1"/>
          <p:nvPr/>
        </p:nvSpPr>
        <p:spPr>
          <a:xfrm>
            <a:off x="551850" y="7218635"/>
            <a:ext cx="16767613" cy="3087318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3"/>
              </a:rPr>
              <a:t>Репозиторий </a:t>
            </a:r>
            <a:r>
              <a:rPr lang="ru-RU" dirty="0" err="1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3"/>
              </a:rPr>
              <a:t>Медиапайп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4"/>
              </a:rPr>
              <a:t>Код взятый за основу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5"/>
              </a:rPr>
              <a:t>Разработанная программа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Kim E. H., Cho D. H., Kwon M. S. A Kinematic Analysis of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Uchi-mata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 (inner thigh reaping throw) by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Kumi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-kata types in Judo //Korean Journal of Sport Biomechanics. – 2002. – </a:t>
            </a:r>
            <a:r>
              <a:rPr lang="ru-RU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Т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. 12. – №. 1. – </a:t>
            </a:r>
            <a:r>
              <a:rPr lang="ru-RU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С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.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6"/>
              </a:rPr>
              <a:t>63-87. </a:t>
            </a:r>
            <a:endParaRPr lang="ru-RU" dirty="0" smtClean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Suarez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G.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R., Davila M. G.,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Puche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P. P.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Análisis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de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factores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biomecánicos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y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comportamentales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relacionados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con la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efectividad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del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uchi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mata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,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ejecutado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por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judokas de alto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rendimiento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 //Universidad de Granada.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7"/>
              </a:rPr>
              <a:t>– 2002. 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8"/>
              </a:rPr>
              <a:t>Kim, E. H., Yoon, H., Kim, S. S., &amp; Chung, C. W. (2005). Biomechanical traits analysis when performing of judo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8"/>
              </a:rPr>
              <a:t>Uchimata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8"/>
              </a:rPr>
              <a:t> by posture and voluntary resistance levels of </a:t>
            </a:r>
            <a:r>
              <a:rPr lang="en-US" dirty="0" err="1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8"/>
              </a:rPr>
              <a:t>uke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8"/>
              </a:rPr>
              <a:t>. 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8"/>
              </a:rPr>
              <a:t>In ISBS-Conference Proceedings Archive.</a:t>
            </a:r>
            <a:r>
              <a:rPr lang="en-US" dirty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</a:rPr>
              <a:t> </a:t>
            </a:r>
            <a:endParaRPr lang="ru-RU" dirty="0" smtClean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9"/>
              </a:rPr>
              <a:t>Minamitani</a:t>
            </a:r>
            <a:r>
              <a:rPr lang="en-US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9"/>
              </a:rPr>
              <a:t> N. et al. Biomechanical properties of judo throwing technique, </a:t>
            </a:r>
            <a:r>
              <a:rPr lang="en-US" dirty="0" err="1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9"/>
              </a:rPr>
              <a:t>uchimata</a:t>
            </a:r>
            <a:r>
              <a:rPr lang="en-US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9"/>
              </a:rPr>
              <a:t>, especially for newly developed flamingo technique //ISBS-Conference Proceedings Archive. – 1988</a:t>
            </a:r>
            <a:endParaRPr lang="ru-RU" dirty="0" smtClean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n>
                  <a:solidFill>
                    <a:schemeClr val="tx1">
                      <a:lumMod val="75000"/>
                      <a:lumOff val="25000"/>
                      <a:alpha val="54000"/>
                    </a:schemeClr>
                  </a:solidFill>
                </a:ln>
                <a:gradFill>
                  <a:gsLst>
                    <a:gs pos="0">
                      <a:schemeClr val="bg2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stA="19000" endPos="65000" dist="50800" dir="5400000" sy="-100000" algn="bl" rotWithShape="0"/>
                </a:effectLst>
                <a:latin typeface="Proxima Nova"/>
                <a:ea typeface="Proxima Nova"/>
                <a:cs typeface="Proxima Nova"/>
                <a:hlinkClick r:id="rId10"/>
              </a:rPr>
              <a:t>Код исследования</a:t>
            </a:r>
            <a:endParaRPr lang="ru-RU" dirty="0">
              <a:ln>
                <a:solidFill>
                  <a:schemeClr val="tx1">
                    <a:lumMod val="75000"/>
                    <a:lumOff val="25000"/>
                    <a:alpha val="54000"/>
                  </a:schemeClr>
                </a:solidFill>
              </a:ln>
              <a:gradFill>
                <a:gsLst>
                  <a:gs pos="0">
                    <a:schemeClr val="bg2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reflection stA="19000" endPos="65000" dist="50800" dir="5400000" sy="-100000" algn="bl" rotWithShape="0"/>
              </a:effectLst>
              <a:latin typeface="Proxima Nova"/>
              <a:ea typeface="Proxima Nova"/>
              <a:cs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1"/>
          <a:srcRect t="3741" r="1242"/>
          <a:stretch/>
        </p:blipFill>
        <p:spPr>
          <a:xfrm>
            <a:off x="11508789" y="677282"/>
            <a:ext cx="4614235" cy="61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подхват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9099" y="14233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0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"/>
          <p:cNvSpPr txBox="1"/>
          <p:nvPr/>
        </p:nvSpPr>
        <p:spPr>
          <a:xfrm>
            <a:off x="894798" y="7474982"/>
            <a:ext cx="8558483" cy="222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dirty="0">
                <a:latin typeface="Proxima Nova"/>
                <a:ea typeface="Proxima Nova"/>
                <a:cs typeface="Proxima Nova"/>
              </a:rPr>
              <a:t>Рис.2 – Диаграмма амплитуды движения нижних конечностей при выполнении четырёх бросков</a:t>
            </a:r>
          </a:p>
          <a:p>
            <a:r>
              <a:rPr lang="ru-RU" sz="1800" dirty="0" smtClean="0">
                <a:latin typeface="Proxima Nova"/>
                <a:ea typeface="Proxima Nova"/>
                <a:cs typeface="Proxima Nova"/>
              </a:rPr>
              <a:t>Визуализация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серии бросков показала наличие явных паттернов движения</a:t>
            </a:r>
            <a:r>
              <a:rPr lang="en-US" sz="1800" dirty="0">
                <a:latin typeface="Proxima Nova"/>
                <a:ea typeface="Proxima Nova"/>
                <a:cs typeface="Proxima Nova"/>
              </a:rPr>
              <a:t>. </a:t>
            </a:r>
            <a:endParaRPr lang="ru-RU" sz="1800" dirty="0" smtClean="0">
              <a:latin typeface="Proxima Nova"/>
              <a:ea typeface="Proxima Nova"/>
              <a:cs typeface="Proxima Nova"/>
            </a:endParaRPr>
          </a:p>
          <a:p>
            <a:endParaRPr lang="ru-RU" sz="1800" dirty="0">
              <a:latin typeface="Proxima Nova"/>
              <a:ea typeface="Proxima Nova"/>
              <a:cs typeface="Proxima Nova"/>
            </a:endParaRPr>
          </a:p>
          <a:p>
            <a:r>
              <a:rPr lang="ru-RU" sz="1800" dirty="0">
                <a:latin typeface="Proxima Nova"/>
                <a:ea typeface="Proxima Nova"/>
                <a:cs typeface="Proxima Nova"/>
              </a:rPr>
              <a:t>Между бросками происходило не относящееся к ним движение, которое создавало выбросы, поэтому было принято решение разделить серию бросков на отдельные для защиты от выбросов </a:t>
            </a:r>
            <a:endParaRPr lang="ru-RU" sz="1800" dirty="0">
              <a:latin typeface="Proxima Nova"/>
              <a:ea typeface="Proxima Nova"/>
              <a:cs typeface="Proxima Nova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551850" y="489600"/>
            <a:ext cx="7146900" cy="7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3. Методика решения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44" name="Google Shape;744;p46"/>
          <p:cNvGrpSpPr/>
          <p:nvPr/>
        </p:nvGrpSpPr>
        <p:grpSpPr>
          <a:xfrm>
            <a:off x="16878320" y="1044238"/>
            <a:ext cx="504510" cy="504510"/>
            <a:chOff x="5372100" y="3505200"/>
            <a:chExt cx="666900" cy="666900"/>
          </a:xfrm>
        </p:grpSpPr>
        <p:sp>
          <p:nvSpPr>
            <p:cNvPr id="745" name="Google Shape;745;p4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6"/>
            <p:cNvSpPr txBox="1"/>
            <p:nvPr/>
          </p:nvSpPr>
          <p:spPr>
            <a:xfrm>
              <a:off x="5440737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 dirty="0" smtClean="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3</a:t>
              </a:r>
              <a:endParaRPr sz="1600" dirty="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14" y="2043052"/>
            <a:ext cx="8182667" cy="46394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891" y="2043052"/>
            <a:ext cx="6112448" cy="30770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3057" y="5356530"/>
            <a:ext cx="6026918" cy="3034435"/>
          </a:xfrm>
          <a:prstGeom prst="rect">
            <a:avLst/>
          </a:prstGeom>
        </p:spPr>
      </p:pic>
      <p:sp>
        <p:nvSpPr>
          <p:cNvPr id="13" name="Google Shape;741;p46"/>
          <p:cNvSpPr txBox="1"/>
          <p:nvPr/>
        </p:nvSpPr>
        <p:spPr>
          <a:xfrm>
            <a:off x="10742178" y="8872576"/>
            <a:ext cx="6577285" cy="102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dirty="0">
                <a:latin typeface="Proxima Nova"/>
                <a:ea typeface="Proxima Nova"/>
                <a:cs typeface="Proxima Nova"/>
              </a:rPr>
              <a:t>Рис.3 – Диаграммы серии и отдельного броска (выбросы исчезли, распределение стало более равномерным)</a:t>
            </a:r>
            <a:endParaRPr lang="ru-RU" sz="1800" dirty="0">
              <a:latin typeface="Proxima Nova"/>
              <a:ea typeface="Proxima Nova"/>
              <a:cs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0013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675731"/>
              </p:ext>
            </p:extLst>
          </p:nvPr>
        </p:nvGraphicFramePr>
        <p:xfrm>
          <a:off x="3193990" y="2041056"/>
          <a:ext cx="10932456" cy="5472953"/>
        </p:xfrm>
        <a:graphic>
          <a:graphicData uri="http://schemas.openxmlformats.org/drawingml/2006/table">
            <a:tbl>
              <a:tblPr firstRow="1" firstCol="1" bandRow="1">
                <a:tableStyleId>{20D077DF-1DED-48A3-A68B-BD23A432584A}</a:tableStyleId>
              </a:tblPr>
              <a:tblGrid>
                <a:gridCol w="1776254">
                  <a:extLst>
                    <a:ext uri="{9D8B030D-6E8A-4147-A177-3AD203B41FA5}">
                      <a16:colId xmlns:a16="http://schemas.microsoft.com/office/drawing/2014/main" val="3075077700"/>
                    </a:ext>
                  </a:extLst>
                </a:gridCol>
                <a:gridCol w="1175042">
                  <a:extLst>
                    <a:ext uri="{9D8B030D-6E8A-4147-A177-3AD203B41FA5}">
                      <a16:colId xmlns:a16="http://schemas.microsoft.com/office/drawing/2014/main" val="3179900923"/>
                    </a:ext>
                  </a:extLst>
                </a:gridCol>
                <a:gridCol w="1089481">
                  <a:extLst>
                    <a:ext uri="{9D8B030D-6E8A-4147-A177-3AD203B41FA5}">
                      <a16:colId xmlns:a16="http://schemas.microsoft.com/office/drawing/2014/main" val="1634663053"/>
                    </a:ext>
                  </a:extLst>
                </a:gridCol>
                <a:gridCol w="1120283">
                  <a:extLst>
                    <a:ext uri="{9D8B030D-6E8A-4147-A177-3AD203B41FA5}">
                      <a16:colId xmlns:a16="http://schemas.microsoft.com/office/drawing/2014/main" val="2569078364"/>
                    </a:ext>
                  </a:extLst>
                </a:gridCol>
                <a:gridCol w="1201281">
                  <a:extLst>
                    <a:ext uri="{9D8B030D-6E8A-4147-A177-3AD203B41FA5}">
                      <a16:colId xmlns:a16="http://schemas.microsoft.com/office/drawing/2014/main" val="2630662796"/>
                    </a:ext>
                  </a:extLst>
                </a:gridCol>
                <a:gridCol w="1201281">
                  <a:extLst>
                    <a:ext uri="{9D8B030D-6E8A-4147-A177-3AD203B41FA5}">
                      <a16:colId xmlns:a16="http://schemas.microsoft.com/office/drawing/2014/main" val="1592596930"/>
                    </a:ext>
                  </a:extLst>
                </a:gridCol>
                <a:gridCol w="1119142">
                  <a:extLst>
                    <a:ext uri="{9D8B030D-6E8A-4147-A177-3AD203B41FA5}">
                      <a16:colId xmlns:a16="http://schemas.microsoft.com/office/drawing/2014/main" val="598262595"/>
                    </a:ext>
                  </a:extLst>
                </a:gridCol>
                <a:gridCol w="1124846">
                  <a:extLst>
                    <a:ext uri="{9D8B030D-6E8A-4147-A177-3AD203B41FA5}">
                      <a16:colId xmlns:a16="http://schemas.microsoft.com/office/drawing/2014/main" val="2996560214"/>
                    </a:ext>
                  </a:extLst>
                </a:gridCol>
                <a:gridCol w="1124846">
                  <a:extLst>
                    <a:ext uri="{9D8B030D-6E8A-4147-A177-3AD203B41FA5}">
                      <a16:colId xmlns:a16="http://schemas.microsoft.com/office/drawing/2014/main" val="3587826305"/>
                    </a:ext>
                  </a:extLst>
                </a:gridCol>
              </a:tblGrid>
              <a:tr h="235603">
                <a:tc rowSpan="2"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 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</a:t>
                      </a: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-й бросок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2</a:t>
                      </a: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-й бросок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3</a:t>
                      </a: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-й бросок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4</a:t>
                      </a: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-й бросок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206007"/>
                  </a:ext>
                </a:extLst>
              </a:tr>
              <a:tr h="7317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Левое бедро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Правое бедро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Левое бедро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Правое бедро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Левое бедро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Правое бедро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Левое бедро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Правое бедро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64637"/>
                  </a:ext>
                </a:extLst>
              </a:tr>
              <a:tr h="7983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Среднее значение, </a:t>
                      </a:r>
                      <a:r>
                        <a:rPr lang="ru-RU" sz="1800" b="0" i="0" u="none" strike="noStrike" cap="none" dirty="0" err="1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mean</a:t>
                      </a:r>
                      <a:endParaRPr lang="ru-RU" sz="1800" b="0" i="0" u="none" strike="noStrike" cap="none" dirty="0"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85.81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58.24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82.18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60.72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76.70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56.69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89.47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58.45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667870"/>
                  </a:ext>
                </a:extLst>
              </a:tr>
              <a:tr h="10689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Стандартное отклонение, </a:t>
                      </a:r>
                      <a:r>
                        <a:rPr lang="ru-RU" sz="1800" b="0" i="0" u="none" strike="noStrike" cap="none" dirty="0" err="1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std</a:t>
                      </a:r>
                      <a:endParaRPr lang="ru-RU" sz="1800" b="0" i="0" u="none" strike="noStrike" cap="none" dirty="0"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40.39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23.43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41.35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31.38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40.13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23.89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45.60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25.20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13900"/>
                  </a:ext>
                </a:extLst>
              </a:tr>
              <a:tr h="5276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Минимум, </a:t>
                      </a:r>
                      <a:r>
                        <a:rPr lang="ru-RU" sz="1800" b="0" i="0" u="none" strike="noStrike" cap="none" dirty="0" err="1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min</a:t>
                      </a:r>
                      <a:endParaRPr lang="ru-RU" sz="1800" b="0" i="0" u="none" strike="noStrike" cap="none" dirty="0"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20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18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7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21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21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336191"/>
                  </a:ext>
                </a:extLst>
              </a:tr>
              <a:tr h="5276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Процентиль 25%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48.25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38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42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31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45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37.75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49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34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754437"/>
                  </a:ext>
                </a:extLst>
              </a:tr>
              <a:tr h="5276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Процентиль 50%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87.5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63.5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87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56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80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59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85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58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23260"/>
                  </a:ext>
                </a:extLst>
              </a:tr>
              <a:tr h="5276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Процентиль 75%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116.75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77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115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87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106.25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76.5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140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77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489174"/>
                  </a:ext>
                </a:extLst>
              </a:tr>
              <a:tr h="5276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Максимум, </a:t>
                      </a:r>
                      <a:r>
                        <a:rPr lang="ru-RU" sz="1800" b="0" i="0" u="none" strike="noStrike" cap="none" dirty="0" err="1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max</a:t>
                      </a:r>
                      <a:endParaRPr lang="ru-RU" sz="1800" b="0" i="0" u="none" strike="noStrike" cap="none" dirty="0"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148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99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145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137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143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112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156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127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3451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3193990" y="966252"/>
            <a:ext cx="1144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 smtClean="0">
                <a:latin typeface="Proxima Nova"/>
                <a:ea typeface="Proxima Nova"/>
                <a:cs typeface="Proxima Nova"/>
              </a:rPr>
              <a:t>Таблица 1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.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Описательные статистики амплитуды движения нижних конечностей при выполнении Учи Мата</a:t>
            </a:r>
          </a:p>
        </p:txBody>
      </p:sp>
    </p:spTree>
    <p:extLst>
      <p:ext uri="{BB962C8B-B14F-4D97-AF65-F5344CB8AC3E}">
        <p14:creationId xmlns:p14="http://schemas.microsoft.com/office/powerpoint/2010/main" val="329362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91608"/>
              </p:ext>
            </p:extLst>
          </p:nvPr>
        </p:nvGraphicFramePr>
        <p:xfrm>
          <a:off x="2675966" y="3727939"/>
          <a:ext cx="10983764" cy="3520025"/>
        </p:xfrm>
        <a:graphic>
          <a:graphicData uri="http://schemas.openxmlformats.org/drawingml/2006/table">
            <a:tbl>
              <a:tblPr firstRow="1" firstCol="1" bandRow="1">
                <a:tableStyleId>{20D077DF-1DED-48A3-A68B-BD23A432584A}</a:tableStyleId>
              </a:tblPr>
              <a:tblGrid>
                <a:gridCol w="4417498">
                  <a:extLst>
                    <a:ext uri="{9D8B030D-6E8A-4147-A177-3AD203B41FA5}">
                      <a16:colId xmlns:a16="http://schemas.microsoft.com/office/drawing/2014/main" val="2816811921"/>
                    </a:ext>
                  </a:extLst>
                </a:gridCol>
                <a:gridCol w="1912368">
                  <a:extLst>
                    <a:ext uri="{9D8B030D-6E8A-4147-A177-3AD203B41FA5}">
                      <a16:colId xmlns:a16="http://schemas.microsoft.com/office/drawing/2014/main" val="1731205803"/>
                    </a:ext>
                  </a:extLst>
                </a:gridCol>
                <a:gridCol w="1993520">
                  <a:extLst>
                    <a:ext uri="{9D8B030D-6E8A-4147-A177-3AD203B41FA5}">
                      <a16:colId xmlns:a16="http://schemas.microsoft.com/office/drawing/2014/main" val="3421596317"/>
                    </a:ext>
                  </a:extLst>
                </a:gridCol>
                <a:gridCol w="2660378">
                  <a:extLst>
                    <a:ext uri="{9D8B030D-6E8A-4147-A177-3AD203B41FA5}">
                      <a16:colId xmlns:a16="http://schemas.microsoft.com/office/drawing/2014/main" val="1181382963"/>
                    </a:ext>
                  </a:extLst>
                </a:gridCol>
              </a:tblGrid>
              <a:tr h="14080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Измерение выполнения серии 4-х приёмов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Угол между левым бедром и туловищем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Угол между правым бедром и туловищем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Сравнение амплитуд движений ногой и туловищем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428077"/>
                  </a:ext>
                </a:extLst>
              </a:tr>
              <a:tr h="7040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Коэффициент корреляции (Пирсон)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-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-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0.</a:t>
                      </a: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32</a:t>
                      </a:r>
                      <a:endParaRPr lang="ru-RU" sz="1800" b="1" i="0" u="none" strike="noStrike" cap="none"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945974"/>
                  </a:ext>
                </a:extLst>
              </a:tr>
              <a:tr h="7040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H-критерий </a:t>
                      </a:r>
                      <a:r>
                        <a:rPr lang="ru-RU" sz="1800" b="0" i="0" u="none" strike="noStrike" cap="none" dirty="0" err="1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Краскела</a:t>
                      </a: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 — </a:t>
                      </a:r>
                      <a:r>
                        <a:rPr lang="ru-RU" sz="1800" b="0" i="0" u="none" strike="noStrike" cap="none" dirty="0" err="1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Уоллиса</a:t>
                      </a:r>
                      <a:endParaRPr lang="ru-RU" sz="1800" b="0" i="0" u="none" strike="noStrike" cap="none" dirty="0"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Arial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3.482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0.856, 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71.483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147911"/>
                  </a:ext>
                </a:extLst>
              </a:tr>
              <a:tr h="7040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Достоверность различий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нет</a:t>
                      </a:r>
                    </a:p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(p=0.175)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нет </a:t>
                      </a:r>
                    </a:p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(p=0.652)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р≤0,001</a:t>
                      </a:r>
                    </a:p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i="0" u="none" strike="noStrike" cap="none" dirty="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Arial"/>
                        </a:rPr>
                        <a:t>(p=0.0001)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890986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35740" y="1945314"/>
            <a:ext cx="144642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800" dirty="0">
                <a:latin typeface="Proxima Nova"/>
                <a:ea typeface="Proxima Nova"/>
                <a:cs typeface="Proxima Nova"/>
              </a:rPr>
              <a:t>Таблица 2. Корреляция и статистическая оценка достоверности различий амплитуды движений бедра при выполнении Учи Мата.</a:t>
            </a:r>
          </a:p>
        </p:txBody>
      </p:sp>
    </p:spTree>
    <p:extLst>
      <p:ext uri="{BB962C8B-B14F-4D97-AF65-F5344CB8AC3E}">
        <p14:creationId xmlns:p14="http://schemas.microsoft.com/office/powerpoint/2010/main" val="19640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73" y="1773723"/>
            <a:ext cx="5948870" cy="4251197"/>
          </a:xfrm>
          <a:prstGeom prst="rect">
            <a:avLst/>
          </a:prstGeom>
        </p:spPr>
      </p:pic>
      <p:pic>
        <p:nvPicPr>
          <p:cNvPr id="4" name="Рисунок 3" descr="C:\Users\user\AppData\Local\Microsoft\Windows\INetCache\Content.MSO\76A7F42C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803" y="1969477"/>
            <a:ext cx="7047914" cy="40554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1957173" y="6586733"/>
            <a:ext cx="13362544" cy="187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Proxima Nova"/>
                <a:ea typeface="Proxima Nova"/>
                <a:cs typeface="Proxima Nova"/>
              </a:rPr>
              <a:t>Рис.4 – Линии линейной (а) и полиномиальной (в) регрессии </a:t>
            </a:r>
          </a:p>
          <a:p>
            <a:r>
              <a:rPr lang="ru-RU" sz="1800" dirty="0">
                <a:latin typeface="Proxima Nova"/>
                <a:ea typeface="Proxima Nova"/>
                <a:cs typeface="Proxima Nova"/>
              </a:rPr>
              <a:t>Линейная регрессия даже визуально не соответствует характеру распределения наших данных, поэтому было принято решение использовать полином второй степени, так как при повышении степени полинома значительно снижается объяснительная способность модели, а выигрыш в нашем случае составляет только сотые доли R2. Однако было принято решения попытаться улучшить целевые метрики </a:t>
            </a:r>
            <a:r>
              <a:rPr lang="ru-RU" sz="1800" b="1" dirty="0">
                <a:latin typeface="Proxima Nova"/>
                <a:ea typeface="Proxima Nova"/>
                <a:cs typeface="Proxima Nova"/>
              </a:rPr>
              <a:t>R2 = 0,73, RMSE = 12,22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и первый шаг был в отсечении из набора точек тех, которые отражали возврат в стойку после выполнения активной фазы броска.</a:t>
            </a:r>
          </a:p>
        </p:txBody>
      </p:sp>
    </p:spTree>
    <p:extLst>
      <p:ext uri="{BB962C8B-B14F-4D97-AF65-F5344CB8AC3E}">
        <p14:creationId xmlns:p14="http://schemas.microsoft.com/office/powerpoint/2010/main" val="17661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23" y="2155215"/>
            <a:ext cx="5660708" cy="3350724"/>
          </a:xfrm>
          <a:prstGeom prst="rect">
            <a:avLst/>
          </a:prstGeom>
          <a:noFill/>
        </p:spPr>
      </p:pic>
      <p:pic>
        <p:nvPicPr>
          <p:cNvPr id="3" name="Рисунок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406" y="2155215"/>
            <a:ext cx="5978768" cy="3531926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1162123" y="5868342"/>
            <a:ext cx="14045051" cy="255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Proxima Nova"/>
                <a:ea typeface="Proxima Nova"/>
                <a:cs typeface="Proxima Nova"/>
              </a:rPr>
              <a:t>Рис.5 – Активная часть первого броска до (а) и после (в)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сглаживания</a:t>
            </a:r>
          </a:p>
          <a:p>
            <a:pPr indent="540385" algn="just">
              <a:lnSpc>
                <a:spcPct val="107000"/>
              </a:lnSpc>
              <a:spcAft>
                <a:spcPts val="800"/>
              </a:spcAft>
            </a:pPr>
            <a:endParaRPr lang="ru-RU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Proxima Nova"/>
                <a:ea typeface="Proxima Nova"/>
                <a:cs typeface="Proxima Nova"/>
              </a:rPr>
              <a:t>Была принята гипотеза, что возвратное движение несмотря на соответствие траектории активной части. При этом основная метрика ухудшилась </a:t>
            </a:r>
            <a:r>
              <a:rPr lang="ru-RU" sz="1800" b="1" dirty="0">
                <a:latin typeface="Proxima Nova"/>
                <a:ea typeface="Proxima Nova"/>
                <a:cs typeface="Proxima Nova"/>
              </a:rPr>
              <a:t>R2 = 0,69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, но среднеквадратичная ошибка наоборот немного улучшилась </a:t>
            </a:r>
            <a:r>
              <a:rPr lang="ru-RU" sz="1800" b="1" dirty="0">
                <a:latin typeface="Proxima Nova"/>
                <a:ea typeface="Proxima Nova"/>
                <a:cs typeface="Proxima Nova"/>
              </a:rPr>
              <a:t>RMSE = 12,01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. При просмотре графика было сделано наблюдение, что происходит достаточно резкое колебание, которое может быть вызвано как ошибками измерения, так и просто пропущенными (бракованными) фреймами в видеозаписи. Поэтому было принято решение об использовании экспоненциального сглаживания, которое применяется как для улучшения данных временных рядов, так и при обработке </a:t>
            </a:r>
            <a:r>
              <a:rPr lang="ru-RU" sz="1800" dirty="0">
                <a:latin typeface="Proxima Nova"/>
                <a:ea typeface="Proxima Nova"/>
                <a:cs typeface="Proxima Nova"/>
              </a:rPr>
              <a:t>сигнала</a:t>
            </a:r>
            <a:endParaRPr lang="ru-RU" sz="1800" dirty="0">
              <a:latin typeface="Proxima Nova"/>
              <a:ea typeface="Proxima Nova"/>
              <a:cs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71437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FFFFFF"/>
      </a:accent5>
      <a:accent6>
        <a:srgbClr val="000000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1376</Words>
  <Application>Microsoft Office PowerPoint</Application>
  <PresentationFormat>Произвольный</PresentationFormat>
  <Paragraphs>157</Paragraphs>
  <Slides>12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Proxima Nova Semibold</vt:lpstr>
      <vt:lpstr>Calibri</vt:lpstr>
      <vt:lpstr>Arial</vt:lpstr>
      <vt:lpstr>Times New Roman</vt:lpstr>
      <vt:lpstr>Proxima Nova</vt:lpstr>
      <vt:lpstr>White Green</vt:lpstr>
      <vt:lpstr>Black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</dc:creator>
  <cp:lastModifiedBy>1</cp:lastModifiedBy>
  <cp:revision>14</cp:revision>
  <dcterms:modified xsi:type="dcterms:W3CDTF">2023-03-12T17:53:22Z</dcterms:modified>
</cp:coreProperties>
</file>